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7" r:id="rId9"/>
    <p:sldId id="266" r:id="rId10"/>
    <p:sldId id="268" r:id="rId11"/>
    <p:sldId id="263" r:id="rId12"/>
    <p:sldId id="269" r:id="rId13"/>
    <p:sldId id="270" r:id="rId14"/>
    <p:sldId id="272" r:id="rId15"/>
    <p:sldId id="274" r:id="rId16"/>
    <p:sldId id="271" r:id="rId17"/>
    <p:sldId id="273" r:id="rId18"/>
    <p:sldId id="282" r:id="rId19"/>
    <p:sldId id="276" r:id="rId20"/>
    <p:sldId id="277" r:id="rId21"/>
    <p:sldId id="278" r:id="rId22"/>
    <p:sldId id="279" r:id="rId23"/>
    <p:sldId id="281" r:id="rId24"/>
    <p:sldId id="26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19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6/30/2020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6/30/2020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6/30/2020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6/30/2020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6/30/2020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6/30/2020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6/30/2020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6/30/2020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6/30/2020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6/30/2020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6/30/2020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6/30/2020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6/30/2020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7" Type="http://schemas.openxmlformats.org/officeDocument/2006/relationships/image" Target="../media/image10.tif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"/><Relationship Id="rId5" Type="http://schemas.openxmlformats.org/officeDocument/2006/relationships/image" Target="../media/image8.tif"/><Relationship Id="rId4" Type="http://schemas.openxmlformats.org/officeDocument/2006/relationships/image" Target="../media/image7.t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87FB4A-DBCA-4D62-9D82-3881EEE381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6000" dirty="0"/>
              <a:t>Discovering</a:t>
            </a:r>
            <a:r>
              <a:rPr lang="de-DE" sz="6000" dirty="0"/>
              <a:t> </a:t>
            </a:r>
            <a:r>
              <a:rPr lang="de-DE" sz="6000" dirty="0" err="1"/>
              <a:t>Ancient</a:t>
            </a:r>
            <a:r>
              <a:rPr lang="de-DE" sz="6000" dirty="0"/>
              <a:t> </a:t>
            </a:r>
            <a:r>
              <a:rPr lang="de-DE" sz="6000" dirty="0" err="1"/>
              <a:t>Villages</a:t>
            </a:r>
            <a:r>
              <a:rPr lang="de-DE" sz="6000" dirty="0"/>
              <a:t> in Turkey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2D807D8-ACD4-42E5-AA79-BEC480A7F9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Machine</a:t>
            </a:r>
            <a:r>
              <a:rPr lang="de-DE" dirty="0"/>
              <a:t> Learning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Tensorflow</a:t>
            </a:r>
            <a:r>
              <a:rPr lang="de-DE" dirty="0"/>
              <a:t> SoSe2020</a:t>
            </a:r>
          </a:p>
        </p:txBody>
      </p:sp>
    </p:spTree>
    <p:extLst>
      <p:ext uri="{BB962C8B-B14F-4D97-AF65-F5344CB8AC3E}">
        <p14:creationId xmlns:p14="http://schemas.microsoft.com/office/powerpoint/2010/main" val="895984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4991F-4254-4920-AAE2-6288FE4B7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preparation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5E7B42-C76D-46AD-A098-ADF6B8EA5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782519" cy="44862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Data </a:t>
            </a:r>
            <a:r>
              <a:rPr lang="de-DE" dirty="0" err="1"/>
              <a:t>ratio</a:t>
            </a:r>
            <a:r>
              <a:rPr lang="de-DE" dirty="0"/>
              <a:t> 80:20 (422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; 106 </a:t>
            </a:r>
            <a:r>
              <a:rPr lang="de-DE" dirty="0" err="1"/>
              <a:t>validation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)</a:t>
            </a:r>
          </a:p>
          <a:p>
            <a:pPr>
              <a:lnSpc>
                <a:spcPct val="150000"/>
              </a:lnSpc>
            </a:pPr>
            <a:r>
              <a:rPr lang="de-DE" dirty="0"/>
              <a:t>Augment </a:t>
            </a:r>
            <a:r>
              <a:rPr lang="de-DE" dirty="0" err="1"/>
              <a:t>data</a:t>
            </a:r>
            <a:endParaRPr lang="de-DE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 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rotation</a:t>
            </a:r>
            <a:r>
              <a:rPr lang="de-DE" dirty="0"/>
              <a:t>, </a:t>
            </a:r>
            <a:r>
              <a:rPr lang="de-DE" dirty="0" err="1"/>
              <a:t>shearing</a:t>
            </a:r>
            <a:r>
              <a:rPr lang="de-DE" dirty="0"/>
              <a:t>, </a:t>
            </a:r>
            <a:r>
              <a:rPr lang="de-DE" dirty="0" err="1"/>
              <a:t>flipping</a:t>
            </a:r>
            <a:endParaRPr lang="de-DE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 Minimal </a:t>
            </a:r>
            <a:r>
              <a:rPr lang="de-DE" dirty="0" err="1"/>
              <a:t>shifts</a:t>
            </a:r>
            <a:r>
              <a:rPr lang="de-DE" dirty="0"/>
              <a:t>, </a:t>
            </a:r>
            <a:r>
              <a:rPr lang="de-DE" dirty="0" err="1"/>
              <a:t>zooms</a:t>
            </a:r>
            <a:endParaRPr lang="de-DE" dirty="0"/>
          </a:p>
          <a:p>
            <a:pPr lvl="1">
              <a:buFont typeface="Wingdings" panose="05000000000000000000" pitchFamily="2" charset="2"/>
              <a:buChar char="Ø"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45B74CC-8EB2-40A2-8B59-D7FC3E1D96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620719" y="1957574"/>
            <a:ext cx="5195143" cy="3209738"/>
          </a:xfrm>
          <a:prstGeom prst="rect">
            <a:avLst/>
          </a:prstGeom>
          <a:solidFill>
            <a:schemeClr val="bg1"/>
          </a:solidFill>
          <a:ln w="22225">
            <a:noFill/>
          </a:ln>
        </p:spPr>
      </p:pic>
    </p:spTree>
    <p:extLst>
      <p:ext uri="{BB962C8B-B14F-4D97-AF65-F5344CB8AC3E}">
        <p14:creationId xmlns:p14="http://schemas.microsoft.com/office/powerpoint/2010/main" val="394326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928AB0-DE45-47BB-95A8-1D84AB7DD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89754E-228F-4ACF-AFA0-062465AD0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403498"/>
            <a:ext cx="10233800" cy="4773465"/>
          </a:xfrm>
        </p:spPr>
        <p:txBody>
          <a:bodyPr>
            <a:normAutofit lnSpcReduction="10000"/>
          </a:bodyPr>
          <a:lstStyle/>
          <a:p>
            <a:r>
              <a:rPr lang="de-DE" dirty="0"/>
              <a:t>Roadmap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detailed</a:t>
            </a:r>
            <a:r>
              <a:rPr lang="de-DE" dirty="0"/>
              <a:t> </a:t>
            </a:r>
            <a:r>
              <a:rPr lang="de-DE" dirty="0" err="1"/>
              <a:t>explanation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 1. </a:t>
            </a:r>
            <a:r>
              <a:rPr lang="de-DE" dirty="0" err="1"/>
              <a:t>Used</a:t>
            </a:r>
            <a:r>
              <a:rPr lang="de-DE" dirty="0"/>
              <a:t> Model</a:t>
            </a:r>
          </a:p>
          <a:p>
            <a:pPr marL="457200" lvl="1" indent="0">
              <a:buNone/>
            </a:pPr>
            <a:r>
              <a:rPr lang="de-DE" dirty="0"/>
              <a:t>1.1 Model Summary</a:t>
            </a:r>
          </a:p>
          <a:p>
            <a:pPr marL="457200" lvl="1" indent="0">
              <a:buNone/>
            </a:pPr>
            <a:r>
              <a:rPr lang="de-DE" dirty="0"/>
              <a:t>1.2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batch_size</a:t>
            </a:r>
            <a:endParaRPr lang="de-DE" dirty="0"/>
          </a:p>
          <a:p>
            <a:pPr marL="457200" lvl="1" indent="0">
              <a:buNone/>
            </a:pPr>
            <a:r>
              <a:rPr lang="de-DE" dirty="0"/>
              <a:t>1.3 </a:t>
            </a:r>
            <a:r>
              <a:rPr lang="de-DE" dirty="0" err="1"/>
              <a:t>Confusion</a:t>
            </a:r>
            <a:r>
              <a:rPr lang="de-DE" dirty="0"/>
              <a:t> Matrix</a:t>
            </a:r>
          </a:p>
          <a:p>
            <a:pPr marL="457200" lvl="1" indent="0">
              <a:buNone/>
            </a:pPr>
            <a:r>
              <a:rPr lang="de-DE" dirty="0"/>
              <a:t>1.4 Model Plot</a:t>
            </a:r>
          </a:p>
          <a:p>
            <a:pPr marL="457200" lvl="1" indent="0">
              <a:buNone/>
            </a:pPr>
            <a:r>
              <a:rPr lang="de-DE" dirty="0"/>
              <a:t>1.5 Solutions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Overfitting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2. Alternative Model</a:t>
            </a:r>
          </a:p>
          <a:p>
            <a:pPr marL="457200" lvl="1" indent="0">
              <a:buNone/>
            </a:pPr>
            <a:r>
              <a:rPr lang="de-DE" dirty="0"/>
              <a:t>2.1 Alt. Model Summary</a:t>
            </a:r>
          </a:p>
          <a:p>
            <a:pPr marL="457200" lvl="1" indent="0">
              <a:buNone/>
            </a:pPr>
            <a:r>
              <a:rPr lang="de-DE" dirty="0"/>
              <a:t>2.2 Alt.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batch_size</a:t>
            </a:r>
            <a:endParaRPr lang="de-DE" dirty="0"/>
          </a:p>
          <a:p>
            <a:pPr marL="457200" lvl="1" indent="0">
              <a:buNone/>
            </a:pPr>
            <a:r>
              <a:rPr lang="de-DE" dirty="0"/>
              <a:t>2.3 Alt. </a:t>
            </a:r>
            <a:r>
              <a:rPr lang="de-DE" dirty="0" err="1"/>
              <a:t>Confusion</a:t>
            </a:r>
            <a:r>
              <a:rPr lang="de-DE" dirty="0"/>
              <a:t> Matrix</a:t>
            </a:r>
          </a:p>
          <a:p>
            <a:pPr marL="457200" lvl="1" indent="0">
              <a:buNone/>
            </a:pPr>
            <a:r>
              <a:rPr lang="de-DE" dirty="0"/>
              <a:t>2.4 Alt. Model Plot</a:t>
            </a:r>
          </a:p>
          <a:p>
            <a:pPr marL="457200" lvl="1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8405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A926EA-4D2F-4CEF-B0AB-A711CEDC6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Used</a:t>
            </a:r>
            <a:r>
              <a:rPr lang="de-DE" dirty="0"/>
              <a:t> Model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08994855-F87B-4C7A-9FFC-44780DF9F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20206"/>
            <a:ext cx="4958166" cy="5053094"/>
          </a:xfr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EF230F8E-0C80-43B4-A6DE-24B55630A6A0}"/>
              </a:ext>
            </a:extLst>
          </p:cNvPr>
          <p:cNvSpPr txBox="1"/>
          <p:nvPr/>
        </p:nvSpPr>
        <p:spPr>
          <a:xfrm>
            <a:off x="6141719" y="2056686"/>
            <a:ext cx="486672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 x Conv2D-Layers</a:t>
            </a:r>
          </a:p>
          <a:p>
            <a:r>
              <a:rPr lang="de-DE" dirty="0"/>
              <a:t>1 x Dropout-Layer (0.3)</a:t>
            </a:r>
          </a:p>
          <a:p>
            <a:r>
              <a:rPr lang="de-DE" dirty="0"/>
              <a:t>1 x </a:t>
            </a:r>
            <a:r>
              <a:rPr lang="de-DE" dirty="0" err="1"/>
              <a:t>Dense</a:t>
            </a:r>
            <a:r>
              <a:rPr lang="de-DE" dirty="0"/>
              <a:t>-Layer (256 Neurons)</a:t>
            </a:r>
          </a:p>
          <a:p>
            <a:r>
              <a:rPr lang="de-DE" dirty="0"/>
              <a:t>1 x Output-</a:t>
            </a:r>
            <a:r>
              <a:rPr lang="de-DE" dirty="0" err="1"/>
              <a:t>Dense</a:t>
            </a:r>
            <a:r>
              <a:rPr lang="de-DE" dirty="0"/>
              <a:t>-Layer (2 Neurons, </a:t>
            </a:r>
            <a:r>
              <a:rPr lang="de-DE" dirty="0" err="1"/>
              <a:t>Softmax</a:t>
            </a:r>
            <a:r>
              <a:rPr lang="de-DE" dirty="0"/>
              <a:t>)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Optimizer = Adam (</a:t>
            </a:r>
            <a:r>
              <a:rPr lang="de-DE" dirty="0" err="1"/>
              <a:t>learning</a:t>
            </a:r>
            <a:r>
              <a:rPr lang="de-DE" dirty="0"/>
              <a:t> rate = 0.0001)</a:t>
            </a:r>
          </a:p>
          <a:p>
            <a:r>
              <a:rPr lang="de-DE" dirty="0"/>
              <a:t>Loss = </a:t>
            </a:r>
            <a:r>
              <a:rPr lang="de-DE" dirty="0" err="1"/>
              <a:t>binary_crossentropy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Epochs</a:t>
            </a:r>
            <a:r>
              <a:rPr lang="de-DE" dirty="0"/>
              <a:t> = 500</a:t>
            </a:r>
          </a:p>
        </p:txBody>
      </p:sp>
    </p:spTree>
    <p:extLst>
      <p:ext uri="{BB962C8B-B14F-4D97-AF65-F5344CB8AC3E}">
        <p14:creationId xmlns:p14="http://schemas.microsoft.com/office/powerpoint/2010/main" val="4055236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FD3EEC-C930-4EF4-84E5-F613FEE7A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 Summary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70E07DC-543C-4303-8C12-AFE1F0ACCB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8810" y="1825625"/>
            <a:ext cx="4036955" cy="4351338"/>
          </a:xfrm>
        </p:spPr>
      </p:pic>
    </p:spTree>
    <p:extLst>
      <p:ext uri="{BB962C8B-B14F-4D97-AF65-F5344CB8AC3E}">
        <p14:creationId xmlns:p14="http://schemas.microsoft.com/office/powerpoint/2010/main" val="2087208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5802FA-2CD1-4453-A5F2-AB017A0F2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batch_size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E2B91D2C-6C02-4A58-B6E9-F82E9DB39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Batch_Size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: 		</a:t>
            </a:r>
            <a:r>
              <a:rPr lang="de-DE" dirty="0">
                <a:solidFill>
                  <a:srgbClr val="FF0000"/>
                </a:solidFill>
              </a:rPr>
              <a:t>70</a:t>
            </a:r>
            <a:r>
              <a:rPr lang="de-DE" dirty="0"/>
              <a:t> (* 6 = 420) </a:t>
            </a:r>
            <a:r>
              <a:rPr lang="de-DE" dirty="0" err="1"/>
              <a:t>for</a:t>
            </a:r>
            <a:r>
              <a:rPr lang="de-DE" dirty="0"/>
              <a:t> 422 </a:t>
            </a:r>
            <a:r>
              <a:rPr lang="de-DE" dirty="0" err="1"/>
              <a:t>images</a:t>
            </a:r>
            <a:endParaRPr lang="de-DE" dirty="0"/>
          </a:p>
          <a:p>
            <a:r>
              <a:rPr lang="de-DE" dirty="0" err="1"/>
              <a:t>Batch_Size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validation</a:t>
            </a:r>
            <a:r>
              <a:rPr lang="de-DE" dirty="0"/>
              <a:t>: 	</a:t>
            </a:r>
            <a:r>
              <a:rPr lang="de-DE" dirty="0">
                <a:solidFill>
                  <a:srgbClr val="FF0000"/>
                </a:solidFill>
              </a:rPr>
              <a:t>27</a:t>
            </a:r>
            <a:r>
              <a:rPr lang="de-DE" dirty="0"/>
              <a:t> (* 4 = 104 ) </a:t>
            </a:r>
            <a:r>
              <a:rPr lang="de-DE" dirty="0" err="1"/>
              <a:t>for</a:t>
            </a:r>
            <a:r>
              <a:rPr lang="de-DE" dirty="0"/>
              <a:t> 104 </a:t>
            </a:r>
            <a:r>
              <a:rPr lang="de-DE" dirty="0" err="1"/>
              <a:t>images</a:t>
            </a:r>
            <a:endParaRPr lang="de-DE" dirty="0"/>
          </a:p>
          <a:p>
            <a:endParaRPr lang="de-DE" dirty="0"/>
          </a:p>
          <a:p>
            <a:r>
              <a:rPr lang="de-DE" dirty="0"/>
              <a:t>Match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>
                <a:solidFill>
                  <a:srgbClr val="FFFF00"/>
                </a:solidFill>
              </a:rPr>
              <a:t>batch_size</a:t>
            </a:r>
            <a:r>
              <a:rPr lang="de-DE" dirty="0">
                <a:solidFill>
                  <a:srgbClr val="FFFF00"/>
                </a:solidFill>
              </a:rPr>
              <a:t> * </a:t>
            </a:r>
            <a:r>
              <a:rPr lang="de-DE" dirty="0" err="1">
                <a:solidFill>
                  <a:srgbClr val="FFFF00"/>
                </a:solidFill>
              </a:rPr>
              <a:t>steps_per_epoch</a:t>
            </a:r>
            <a:r>
              <a:rPr lang="de-DE" dirty="0">
                <a:solidFill>
                  <a:srgbClr val="FFFF00"/>
                </a:solidFill>
              </a:rPr>
              <a:t> = </a:t>
            </a:r>
            <a:r>
              <a:rPr lang="de-DE" dirty="0" err="1">
                <a:solidFill>
                  <a:srgbClr val="FFFF00"/>
                </a:solidFill>
              </a:rPr>
              <a:t>images</a:t>
            </a:r>
            <a:endParaRPr lang="de-DE" dirty="0">
              <a:solidFill>
                <a:srgbClr val="FFFF00"/>
              </a:solidFill>
            </a:endParaRPr>
          </a:p>
          <a:p>
            <a:endParaRPr lang="de-DE" dirty="0"/>
          </a:p>
          <a:p>
            <a:r>
              <a:rPr lang="de-DE" dirty="0"/>
              <a:t>Large </a:t>
            </a:r>
            <a:r>
              <a:rPr lang="de-DE" dirty="0" err="1"/>
              <a:t>batch_sizes</a:t>
            </a:r>
            <a:r>
              <a:rPr lang="de-DE" dirty="0"/>
              <a:t> </a:t>
            </a:r>
            <a:r>
              <a:rPr lang="de-DE" dirty="0" err="1"/>
              <a:t>seemed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  <a:p>
            <a:r>
              <a:rPr lang="de-DE" dirty="0"/>
              <a:t>Other models </a:t>
            </a:r>
            <a:r>
              <a:rPr lang="de-DE" dirty="0" err="1"/>
              <a:t>worked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batches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8292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37FF58-13DE-40F9-9931-8C762C616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Confusion</a:t>
            </a:r>
            <a:r>
              <a:rPr lang="de-DE" dirty="0"/>
              <a:t> Matrix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3A1C429-631F-4393-A998-8D516BD6B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4150" y="3039269"/>
            <a:ext cx="4486275" cy="1924050"/>
          </a:xfrm>
        </p:spPr>
      </p:pic>
    </p:spTree>
    <p:extLst>
      <p:ext uri="{BB962C8B-B14F-4D97-AF65-F5344CB8AC3E}">
        <p14:creationId xmlns:p14="http://schemas.microsoft.com/office/powerpoint/2010/main" val="2899580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11A535-5060-45A2-AC02-EC440D6F9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 Plot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82C63D4-3C84-4954-806E-23927D2DA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0775" y="1840853"/>
            <a:ext cx="10233025" cy="4320882"/>
          </a:xfrm>
        </p:spPr>
      </p:pic>
    </p:spTree>
    <p:extLst>
      <p:ext uri="{BB962C8B-B14F-4D97-AF65-F5344CB8AC3E}">
        <p14:creationId xmlns:p14="http://schemas.microsoft.com/office/powerpoint/2010/main" val="3286616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11A535-5060-45A2-AC02-EC440D6F9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 Plot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82C63D4-3C84-4954-806E-23927D2DA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79" y="1511573"/>
            <a:ext cx="6912245" cy="4320882"/>
          </a:xfr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1F4EE9F0-8446-452F-A3D6-67436A5ED0A7}"/>
              </a:ext>
            </a:extLst>
          </p:cNvPr>
          <p:cNvSpPr txBox="1"/>
          <p:nvPr/>
        </p:nvSpPr>
        <p:spPr>
          <a:xfrm>
            <a:off x="7082724" y="1825355"/>
            <a:ext cx="48044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Acc</a:t>
            </a:r>
            <a:r>
              <a:rPr lang="de-DE" dirty="0"/>
              <a:t> &gt; 95%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Val_acc</a:t>
            </a:r>
            <a:r>
              <a:rPr lang="de-DE" dirty="0"/>
              <a:t> &gt; 95%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Loss &gt; 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Val_loss</a:t>
            </a:r>
            <a:r>
              <a:rPr lang="de-DE" dirty="0"/>
              <a:t> ~ 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Problem: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Overfitting</a:t>
            </a:r>
            <a:r>
              <a:rPr lang="de-DE" dirty="0"/>
              <a:t> after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/>
              <a:t>threshold</a:t>
            </a:r>
            <a:r>
              <a:rPr lang="de-DE" dirty="0"/>
              <a:t> (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epoch</a:t>
            </a:r>
            <a:r>
              <a:rPr lang="de-DE" dirty="0"/>
              <a:t> 300)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General </a:t>
            </a:r>
            <a:r>
              <a:rPr lang="de-DE" dirty="0" err="1"/>
              <a:t>oscillation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5910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D83F0B-42AD-44FC-AC3D-7E021882E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overfitting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D496CD-6F41-4B5C-BFB2-A6BAE61A5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couldn‘t</a:t>
            </a:r>
            <a:r>
              <a:rPr lang="de-DE" dirty="0"/>
              <a:t> </a:t>
            </a:r>
            <a:r>
              <a:rPr lang="de-DE" dirty="0" err="1"/>
              <a:t>try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Increasing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tried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Higher </a:t>
            </a:r>
            <a:r>
              <a:rPr lang="de-DE" dirty="0" err="1"/>
              <a:t>dropout</a:t>
            </a:r>
            <a:r>
              <a:rPr lang="de-DE" dirty="0"/>
              <a:t> (e.g. 0.5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0.3)</a:t>
            </a:r>
          </a:p>
          <a:p>
            <a:pPr lvl="1"/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neurons</a:t>
            </a:r>
            <a:r>
              <a:rPr lang="de-DE" dirty="0"/>
              <a:t>/</a:t>
            </a:r>
            <a:r>
              <a:rPr lang="de-DE" dirty="0" err="1"/>
              <a:t>layers</a:t>
            </a:r>
            <a:r>
              <a:rPr lang="de-DE" dirty="0"/>
              <a:t> (e.g. 128 </a:t>
            </a:r>
            <a:r>
              <a:rPr lang="de-DE" dirty="0" err="1"/>
              <a:t>neurons</a:t>
            </a:r>
            <a:r>
              <a:rPr lang="de-DE" dirty="0"/>
              <a:t>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256)</a:t>
            </a:r>
          </a:p>
          <a:p>
            <a:pPr lvl="1"/>
            <a:r>
              <a:rPr lang="de-DE" dirty="0"/>
              <a:t>Lower </a:t>
            </a:r>
            <a:r>
              <a:rPr lang="de-DE" dirty="0" err="1"/>
              <a:t>learning</a:t>
            </a:r>
            <a:r>
              <a:rPr lang="de-DE" dirty="0"/>
              <a:t> rate (e.g. 1e-5 </a:t>
            </a:r>
            <a:r>
              <a:rPr lang="de-DE" dirty="0" err="1"/>
              <a:t>insead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1e-4)</a:t>
            </a:r>
          </a:p>
          <a:p>
            <a:pPr lvl="1"/>
            <a:r>
              <a:rPr lang="de-DE" dirty="0"/>
              <a:t>Lower </a:t>
            </a:r>
            <a:r>
              <a:rPr lang="de-DE" dirty="0" err="1"/>
              <a:t>learning</a:t>
            </a:r>
            <a:r>
              <a:rPr lang="de-DE" dirty="0"/>
              <a:t> rate in </a:t>
            </a:r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batch</a:t>
            </a:r>
            <a:r>
              <a:rPr lang="de-DE" dirty="0"/>
              <a:t> </a:t>
            </a:r>
            <a:r>
              <a:rPr lang="de-DE" dirty="0" err="1"/>
              <a:t>sizes</a:t>
            </a: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3692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A926EA-4D2F-4CEF-B0AB-A711CEDC6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 Model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F230F8E-0C80-43B4-A6DE-24B55630A6A0}"/>
              </a:ext>
            </a:extLst>
          </p:cNvPr>
          <p:cNvSpPr txBox="1"/>
          <p:nvPr/>
        </p:nvSpPr>
        <p:spPr>
          <a:xfrm>
            <a:off x="6096000" y="1690688"/>
            <a:ext cx="486672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 x Conv2D-Layers</a:t>
            </a:r>
          </a:p>
          <a:p>
            <a:r>
              <a:rPr lang="de-DE" dirty="0"/>
              <a:t>1 x Dropout-Layer (0.3)</a:t>
            </a:r>
          </a:p>
          <a:p>
            <a:r>
              <a:rPr lang="de-DE" dirty="0"/>
              <a:t>2 x </a:t>
            </a:r>
            <a:r>
              <a:rPr lang="de-DE" dirty="0" err="1"/>
              <a:t>Dense</a:t>
            </a:r>
            <a:r>
              <a:rPr lang="de-DE" dirty="0"/>
              <a:t>-Layer (128 &amp; 16 Neurons)</a:t>
            </a:r>
          </a:p>
          <a:p>
            <a:r>
              <a:rPr lang="de-DE" dirty="0"/>
              <a:t>1 x Output-</a:t>
            </a:r>
            <a:r>
              <a:rPr lang="de-DE" dirty="0" err="1"/>
              <a:t>Dense</a:t>
            </a:r>
            <a:r>
              <a:rPr lang="de-DE" dirty="0"/>
              <a:t>-Layer (2 Neurons, </a:t>
            </a:r>
            <a:r>
              <a:rPr lang="de-DE" dirty="0" err="1"/>
              <a:t>Softmax</a:t>
            </a:r>
            <a:r>
              <a:rPr lang="de-DE" dirty="0"/>
              <a:t>)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Optimizer = </a:t>
            </a:r>
            <a:r>
              <a:rPr lang="de-DE" dirty="0" err="1"/>
              <a:t>RMSprop</a:t>
            </a:r>
            <a:r>
              <a:rPr lang="de-DE" dirty="0"/>
              <a:t> (</a:t>
            </a:r>
            <a:r>
              <a:rPr lang="de-DE" dirty="0" err="1"/>
              <a:t>learning</a:t>
            </a:r>
            <a:r>
              <a:rPr lang="de-DE" dirty="0"/>
              <a:t> rate = 0.001)</a:t>
            </a:r>
          </a:p>
          <a:p>
            <a:r>
              <a:rPr lang="de-DE" dirty="0"/>
              <a:t>Loss = </a:t>
            </a:r>
            <a:r>
              <a:rPr lang="de-DE" dirty="0" err="1"/>
              <a:t>binary_crossentropy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Epochs</a:t>
            </a:r>
            <a:r>
              <a:rPr lang="de-DE" dirty="0"/>
              <a:t> = 70-100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ED74F9BE-217C-4F32-A137-0DC1CB4255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8129" y="1379081"/>
            <a:ext cx="4662811" cy="4924922"/>
          </a:xfrm>
        </p:spPr>
      </p:pic>
    </p:spTree>
    <p:extLst>
      <p:ext uri="{BB962C8B-B14F-4D97-AF65-F5344CB8AC3E}">
        <p14:creationId xmlns:p14="http://schemas.microsoft.com/office/powerpoint/2010/main" val="1438302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B2FBCE-E341-405A-A4C4-BC91A282B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Team Members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90058C-9A42-4A06-A043-C6F0335A0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Johanna Killing </a:t>
            </a:r>
            <a:r>
              <a:rPr lang="de-DE" dirty="0" err="1"/>
              <a:t>Msc</a:t>
            </a:r>
            <a:r>
              <a:rPr lang="de-DE" dirty="0"/>
              <a:t>. Environmental </a:t>
            </a:r>
            <a:r>
              <a:rPr lang="de-DE" dirty="0" err="1"/>
              <a:t>Geography</a:t>
            </a:r>
            <a:r>
              <a:rPr lang="de-DE" dirty="0"/>
              <a:t> and Management </a:t>
            </a:r>
          </a:p>
          <a:p>
            <a:endParaRPr lang="de-DE" dirty="0"/>
          </a:p>
          <a:p>
            <a:r>
              <a:rPr lang="de-DE" dirty="0"/>
              <a:t>Ali Saad </a:t>
            </a:r>
            <a:r>
              <a:rPr lang="de-DE" dirty="0" err="1"/>
              <a:t>Bsc</a:t>
            </a:r>
            <a:r>
              <a:rPr lang="de-DE" dirty="0"/>
              <a:t>. </a:t>
            </a:r>
            <a:r>
              <a:rPr lang="de-DE" dirty="0" err="1"/>
              <a:t>Geography</a:t>
            </a:r>
            <a:endParaRPr lang="de-DE" dirty="0"/>
          </a:p>
          <a:p>
            <a:endParaRPr lang="de-DE" dirty="0"/>
          </a:p>
          <a:p>
            <a:r>
              <a:rPr lang="de-DE" dirty="0"/>
              <a:t>Patrick Szraga </a:t>
            </a:r>
            <a:r>
              <a:rPr lang="de-DE" dirty="0" err="1"/>
              <a:t>Bsc</a:t>
            </a:r>
            <a:r>
              <a:rPr lang="de-DE" dirty="0"/>
              <a:t>. Business Administration</a:t>
            </a:r>
          </a:p>
        </p:txBody>
      </p:sp>
    </p:spTree>
    <p:extLst>
      <p:ext uri="{BB962C8B-B14F-4D97-AF65-F5344CB8AC3E}">
        <p14:creationId xmlns:p14="http://schemas.microsoft.com/office/powerpoint/2010/main" val="1551747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FD3EEC-C930-4EF4-84E5-F613FEE7A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 Model Summary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67737B46-FF80-4B31-9ED8-5009F6958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6787" y="1690688"/>
            <a:ext cx="3938425" cy="4759231"/>
          </a:xfr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10A316A-A539-43BA-8D5B-363C387993CE}"/>
              </a:ext>
            </a:extLst>
          </p:cNvPr>
          <p:cNvSpPr txBox="1"/>
          <p:nvPr/>
        </p:nvSpPr>
        <p:spPr>
          <a:xfrm>
            <a:off x="8361335" y="5346916"/>
            <a:ext cx="2992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Half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(430k) in </a:t>
            </a: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7094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5802FA-2CD1-4453-A5F2-AB017A0F2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batch_size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alt.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E2B91D2C-6C02-4A58-B6E9-F82E9DB39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Batch_Size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: 		</a:t>
            </a:r>
            <a:r>
              <a:rPr lang="de-DE" dirty="0">
                <a:solidFill>
                  <a:srgbClr val="FF0000"/>
                </a:solidFill>
              </a:rPr>
              <a:t>12</a:t>
            </a:r>
            <a:r>
              <a:rPr lang="de-DE" dirty="0"/>
              <a:t> (* 35 = 420) </a:t>
            </a:r>
            <a:r>
              <a:rPr lang="de-DE" dirty="0" err="1"/>
              <a:t>for</a:t>
            </a:r>
            <a:r>
              <a:rPr lang="de-DE" dirty="0"/>
              <a:t> 422 </a:t>
            </a:r>
            <a:r>
              <a:rPr lang="de-DE" dirty="0" err="1"/>
              <a:t>images</a:t>
            </a:r>
            <a:endParaRPr lang="de-DE" dirty="0"/>
          </a:p>
          <a:p>
            <a:r>
              <a:rPr lang="de-DE" dirty="0" err="1"/>
              <a:t>Batch_Size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validation</a:t>
            </a:r>
            <a:r>
              <a:rPr lang="de-DE" dirty="0"/>
              <a:t>: 	</a:t>
            </a:r>
            <a:r>
              <a:rPr lang="de-DE" dirty="0">
                <a:solidFill>
                  <a:srgbClr val="FF0000"/>
                </a:solidFill>
              </a:rPr>
              <a:t>8</a:t>
            </a:r>
            <a:r>
              <a:rPr lang="de-DE" dirty="0"/>
              <a:t> (* 13 = 104 ) </a:t>
            </a:r>
            <a:r>
              <a:rPr lang="de-DE" dirty="0" err="1"/>
              <a:t>for</a:t>
            </a:r>
            <a:r>
              <a:rPr lang="de-DE" dirty="0"/>
              <a:t> 104 </a:t>
            </a:r>
            <a:r>
              <a:rPr lang="de-DE" dirty="0" err="1"/>
              <a:t>images</a:t>
            </a:r>
            <a:endParaRPr lang="de-DE" dirty="0"/>
          </a:p>
          <a:p>
            <a:endParaRPr lang="de-DE" dirty="0"/>
          </a:p>
          <a:p>
            <a:r>
              <a:rPr lang="de-DE" dirty="0"/>
              <a:t>Match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>
                <a:solidFill>
                  <a:srgbClr val="FFFF00"/>
                </a:solidFill>
              </a:rPr>
              <a:t>batch_size</a:t>
            </a:r>
            <a:r>
              <a:rPr lang="de-DE" dirty="0">
                <a:solidFill>
                  <a:srgbClr val="FFFF00"/>
                </a:solidFill>
              </a:rPr>
              <a:t> * </a:t>
            </a:r>
            <a:r>
              <a:rPr lang="de-DE" dirty="0" err="1">
                <a:solidFill>
                  <a:srgbClr val="FFFF00"/>
                </a:solidFill>
              </a:rPr>
              <a:t>steps_per_epoch</a:t>
            </a:r>
            <a:r>
              <a:rPr lang="de-DE" dirty="0">
                <a:solidFill>
                  <a:srgbClr val="FFFF00"/>
                </a:solidFill>
              </a:rPr>
              <a:t> = </a:t>
            </a:r>
            <a:r>
              <a:rPr lang="de-DE" dirty="0" err="1">
                <a:solidFill>
                  <a:srgbClr val="FFFF00"/>
                </a:solidFill>
              </a:rPr>
              <a:t>images</a:t>
            </a:r>
            <a:endParaRPr lang="de-DE" dirty="0">
              <a:solidFill>
                <a:srgbClr val="FFFF00"/>
              </a:solidFill>
            </a:endParaRPr>
          </a:p>
          <a:p>
            <a:endParaRPr lang="de-DE" dirty="0"/>
          </a:p>
          <a:p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batch_size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1377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37FF58-13DE-40F9-9931-8C762C616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Confusion</a:t>
            </a:r>
            <a:r>
              <a:rPr lang="de-DE" dirty="0"/>
              <a:t> Matrix </a:t>
            </a:r>
            <a:r>
              <a:rPr lang="de-DE" dirty="0" err="1"/>
              <a:t>for</a:t>
            </a:r>
            <a:r>
              <a:rPr lang="de-DE" dirty="0"/>
              <a:t> alt. </a:t>
            </a:r>
            <a:r>
              <a:rPr lang="de-DE" dirty="0" err="1"/>
              <a:t>model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03C013AF-F859-4F1F-8CD3-D7393121B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9875" y="3082131"/>
            <a:ext cx="4314825" cy="1838325"/>
          </a:xfrm>
        </p:spPr>
      </p:pic>
    </p:spTree>
    <p:extLst>
      <p:ext uri="{BB962C8B-B14F-4D97-AF65-F5344CB8AC3E}">
        <p14:creationId xmlns:p14="http://schemas.microsoft.com/office/powerpoint/2010/main" val="3286619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11A535-5060-45A2-AC02-EC440D6F9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Alt. Model Plot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F4EE9F0-8446-452F-A3D6-67436A5ED0A7}"/>
              </a:ext>
            </a:extLst>
          </p:cNvPr>
          <p:cNvSpPr txBox="1"/>
          <p:nvPr/>
        </p:nvSpPr>
        <p:spPr>
          <a:xfrm>
            <a:off x="7167967" y="1995836"/>
            <a:ext cx="48044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Acc</a:t>
            </a:r>
            <a:r>
              <a:rPr lang="de-DE" dirty="0"/>
              <a:t> &gt; 97%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Val_acc</a:t>
            </a:r>
            <a:r>
              <a:rPr lang="de-DE" dirty="0"/>
              <a:t> &gt; 97%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Loss &gt; 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Val_loss</a:t>
            </a:r>
            <a:r>
              <a:rPr lang="de-DE" dirty="0"/>
              <a:t> &gt; 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Problem: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Instability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seen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spikes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Randomness</a:t>
            </a: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004987D-EA21-468F-A44D-4D6BD7531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2087235"/>
            <a:ext cx="7167966" cy="3870648"/>
          </a:xfrm>
        </p:spPr>
      </p:pic>
    </p:spTree>
    <p:extLst>
      <p:ext uri="{BB962C8B-B14F-4D97-AF65-F5344CB8AC3E}">
        <p14:creationId xmlns:p14="http://schemas.microsoft.com/office/powerpoint/2010/main" val="4063808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8010F3-3B8B-4DE1-B261-793E8689E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Encountered</a:t>
            </a:r>
            <a:r>
              <a:rPr lang="de-DE" dirty="0"/>
              <a:t> </a:t>
            </a:r>
            <a:r>
              <a:rPr lang="de-DE" dirty="0" err="1"/>
              <a:t>Difficulties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48B161-8036-4606-B4E2-93056B4CF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Not </a:t>
            </a:r>
            <a:r>
              <a:rPr lang="de-DE" dirty="0" err="1"/>
              <a:t>enough</a:t>
            </a:r>
            <a:r>
              <a:rPr lang="de-DE" dirty="0"/>
              <a:t> positive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tells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        Classic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suitable</a:t>
            </a:r>
            <a:r>
              <a:rPr lang="de-DE" dirty="0"/>
              <a:t>?</a:t>
            </a:r>
          </a:p>
          <a:p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correctly</a:t>
            </a:r>
            <a:r>
              <a:rPr lang="de-DE" dirty="0"/>
              <a:t> </a:t>
            </a:r>
          </a:p>
          <a:p>
            <a:r>
              <a:rPr lang="de-DE" dirty="0"/>
              <a:t>Dips in Validation </a:t>
            </a:r>
            <a:r>
              <a:rPr lang="de-DE" dirty="0" err="1"/>
              <a:t>Accuracy</a:t>
            </a:r>
            <a:r>
              <a:rPr lang="de-DE" dirty="0"/>
              <a:t> &amp; Loss</a:t>
            </a:r>
          </a:p>
          <a:p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interrelated</a:t>
            </a:r>
            <a:r>
              <a:rPr lang="de-DE" dirty="0"/>
              <a:t> </a:t>
            </a:r>
            <a:r>
              <a:rPr lang="de-DE" dirty="0" err="1"/>
              <a:t>dependent</a:t>
            </a:r>
            <a:r>
              <a:rPr lang="de-DE" dirty="0"/>
              <a:t> variables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fine</a:t>
            </a:r>
            <a:r>
              <a:rPr lang="de-DE" dirty="0"/>
              <a:t> </a:t>
            </a:r>
            <a:r>
              <a:rPr lang="de-DE" dirty="0" err="1"/>
              <a:t>tuning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proper </a:t>
            </a:r>
            <a:r>
              <a:rPr lang="de-DE" dirty="0" err="1"/>
              <a:t>knowledge</a:t>
            </a:r>
            <a:r>
              <a:rPr lang="de-DE" dirty="0"/>
              <a:t> </a:t>
            </a:r>
          </a:p>
          <a:p>
            <a:r>
              <a:rPr lang="de-DE" dirty="0" err="1"/>
              <a:t>Overfitting</a:t>
            </a:r>
            <a:endParaRPr lang="de-DE" dirty="0"/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98296DED-FB06-4FFF-B810-96497E52ACA3}"/>
              </a:ext>
            </a:extLst>
          </p:cNvPr>
          <p:cNvSpPr/>
          <p:nvPr/>
        </p:nvSpPr>
        <p:spPr>
          <a:xfrm>
            <a:off x="1410605" y="2456121"/>
            <a:ext cx="276446" cy="2232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584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6C9BAC-934A-4887-9631-E8161D0AC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 </a:t>
            </a:r>
            <a:r>
              <a:rPr lang="de-DE" dirty="0" err="1"/>
              <a:t>Descriptives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F30CA4-3F77-47E3-B4DA-4F0213E9A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5626"/>
            <a:ext cx="3675183" cy="4837247"/>
          </a:xfrm>
        </p:spPr>
        <p:txBody>
          <a:bodyPr/>
          <a:lstStyle/>
          <a:p>
            <a:r>
              <a:rPr lang="de-DE" dirty="0" err="1"/>
              <a:t>Shapefile</a:t>
            </a:r>
            <a:r>
              <a:rPr lang="de-DE" dirty="0"/>
              <a:t> </a:t>
            </a:r>
            <a:r>
              <a:rPr lang="de-DE" dirty="0" err="1"/>
              <a:t>containing</a:t>
            </a:r>
            <a:r>
              <a:rPr lang="de-DE" dirty="0"/>
              <a:t> 52 Points</a:t>
            </a:r>
          </a:p>
          <a:p>
            <a:r>
              <a:rPr lang="de-DE" dirty="0" err="1"/>
              <a:t>Preprocessed</a:t>
            </a:r>
            <a:r>
              <a:rPr lang="de-DE" dirty="0"/>
              <a:t> </a:t>
            </a:r>
            <a:r>
              <a:rPr lang="de-DE" dirty="0" err="1"/>
              <a:t>Hillshade</a:t>
            </a:r>
            <a:r>
              <a:rPr lang="de-DE" dirty="0"/>
              <a:t> </a:t>
            </a:r>
            <a:r>
              <a:rPr lang="de-DE" dirty="0" err="1"/>
              <a:t>GeoTIFF</a:t>
            </a:r>
            <a:endParaRPr lang="de-DE" dirty="0"/>
          </a:p>
          <a:p>
            <a:endParaRPr lang="de-DE" dirty="0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1BC28091-DD0B-4D90-ADF2-00B73249E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384" y="1655627"/>
            <a:ext cx="6840415" cy="483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57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671F2F-050F-4A66-81DB-F69F50466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Goal </a:t>
            </a:r>
            <a:r>
              <a:rPr lang="de-DE" dirty="0" err="1"/>
              <a:t>Estimation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DFB248-41CA-486B-B98F-2D11830AC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Deeper</a:t>
            </a:r>
            <a:r>
              <a:rPr lang="de-DE" dirty="0"/>
              <a:t> </a:t>
            </a:r>
            <a:r>
              <a:rPr lang="de-DE" dirty="0" err="1"/>
              <a:t>understanding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  <a:p>
            <a:r>
              <a:rPr lang="de-DE" dirty="0"/>
              <a:t>Reliable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 </a:t>
            </a:r>
            <a:r>
              <a:rPr lang="de-DE" dirty="0" err="1"/>
              <a:t>automated</a:t>
            </a:r>
            <a:r>
              <a:rPr lang="de-DE" dirty="0"/>
              <a:t> Tell </a:t>
            </a:r>
            <a:r>
              <a:rPr lang="de-DE" dirty="0" err="1"/>
              <a:t>Prediction</a:t>
            </a:r>
            <a:endParaRPr lang="de-DE" dirty="0"/>
          </a:p>
          <a:p>
            <a:r>
              <a:rPr lang="de-DE" dirty="0" err="1"/>
              <a:t>Comprehensible</a:t>
            </a:r>
            <a:r>
              <a:rPr lang="de-DE" dirty="0"/>
              <a:t> code </a:t>
            </a:r>
            <a:r>
              <a:rPr lang="de-DE" dirty="0" err="1"/>
              <a:t>if</a:t>
            </a:r>
            <a:r>
              <a:rPr lang="de-DE" dirty="0"/>
              <a:t> a </a:t>
            </a:r>
            <a:r>
              <a:rPr lang="de-DE" dirty="0" err="1"/>
              <a:t>seed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4569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C26B5-5224-4714-965D-770A99DE3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Technical Environment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7EBB43-BB7E-4CCF-BC70-9E1F82AF6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PyCharm</a:t>
            </a:r>
            <a:endParaRPr lang="de-DE" dirty="0"/>
          </a:p>
          <a:p>
            <a:r>
              <a:rPr lang="de-DE" dirty="0"/>
              <a:t>Python 2.7</a:t>
            </a:r>
          </a:p>
          <a:p>
            <a:r>
              <a:rPr lang="de-DE" dirty="0" err="1"/>
              <a:t>Tensorflow</a:t>
            </a:r>
            <a:r>
              <a:rPr lang="de-DE" dirty="0"/>
              <a:t> 2.0</a:t>
            </a:r>
          </a:p>
          <a:p>
            <a:r>
              <a:rPr lang="de-DE" dirty="0"/>
              <a:t>Multiple </a:t>
            </a:r>
            <a:r>
              <a:rPr lang="de-DE" dirty="0" err="1"/>
              <a:t>packages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6156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4991F-4254-4920-AAE2-6288FE4B7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generation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5E7B42-C76D-46AD-A098-ADF6B8EA5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342185" cy="44862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Data </a:t>
            </a:r>
            <a:r>
              <a:rPr lang="de-DE" dirty="0" err="1"/>
              <a:t>generation</a:t>
            </a:r>
            <a:endParaRPr lang="de-DE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 Clipping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raster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 </a:t>
            </a:r>
            <a:r>
              <a:rPr lang="de-DE" dirty="0" err="1"/>
              <a:t>buffer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center</a:t>
            </a:r>
            <a:r>
              <a:rPr lang="de-DE" dirty="0"/>
              <a:t>: 52 </a:t>
            </a:r>
            <a:r>
              <a:rPr lang="de-DE" dirty="0" err="1"/>
              <a:t>samples</a:t>
            </a:r>
            <a:r>
              <a:rPr lang="de-DE" dirty="0"/>
              <a:t>, 73x73 </a:t>
            </a:r>
            <a:r>
              <a:rPr lang="de-DE" dirty="0" err="1"/>
              <a:t>px</a:t>
            </a:r>
            <a:endParaRPr lang="de-DE" dirty="0"/>
          </a:p>
          <a:p>
            <a:pPr lvl="1">
              <a:buFont typeface="Wingdings" panose="05000000000000000000" pitchFamily="2" charset="2"/>
              <a:buChar char="Ø"/>
            </a:pPr>
            <a:endParaRPr lang="de-DE" dirty="0"/>
          </a:p>
          <a:p>
            <a:pPr lvl="1">
              <a:buFont typeface="Wingdings" panose="05000000000000000000" pitchFamily="2" charset="2"/>
              <a:buChar char="Ø"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45B74CC-8EB2-40A2-8B59-D7FC3E1D9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385" y="1690688"/>
            <a:ext cx="4173415" cy="417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61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4991F-4254-4920-AAE2-6288FE4B7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generation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5E7B42-C76D-46AD-A098-ADF6B8EA5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342185" cy="44862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dirty="0"/>
              <a:t>Data </a:t>
            </a:r>
            <a:r>
              <a:rPr lang="de-DE" dirty="0" err="1"/>
              <a:t>generation</a:t>
            </a:r>
            <a:endParaRPr lang="de-DE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 Clipping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raster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 </a:t>
            </a:r>
            <a:r>
              <a:rPr lang="de-DE" dirty="0" err="1"/>
              <a:t>buffer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center</a:t>
            </a:r>
            <a:r>
              <a:rPr lang="de-DE" dirty="0"/>
              <a:t>: 52 </a:t>
            </a:r>
            <a:r>
              <a:rPr lang="de-DE" dirty="0" err="1"/>
              <a:t>samples</a:t>
            </a:r>
            <a:r>
              <a:rPr lang="de-DE" dirty="0"/>
              <a:t>, 73x73 </a:t>
            </a:r>
            <a:r>
              <a:rPr lang="de-DE" dirty="0" err="1"/>
              <a:t>px</a:t>
            </a:r>
            <a:endParaRPr lang="de-DE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 19 </a:t>
            </a:r>
            <a:r>
              <a:rPr lang="de-DE" dirty="0" err="1"/>
              <a:t>sites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manually</a:t>
            </a:r>
            <a:r>
              <a:rPr lang="de-DE" dirty="0"/>
              <a:t> </a:t>
            </a:r>
            <a:r>
              <a:rPr lang="de-DE" dirty="0" err="1"/>
              <a:t>removed</a:t>
            </a:r>
            <a:endParaRPr lang="de-DE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 err="1"/>
              <a:t>Multiply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confirmed</a:t>
            </a:r>
            <a:r>
              <a:rPr lang="de-DE" dirty="0"/>
              <a:t> </a:t>
            </a:r>
            <a:r>
              <a:rPr lang="de-DE" dirty="0" err="1"/>
              <a:t>sites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shifting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georeferenced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around</a:t>
            </a:r>
            <a:endParaRPr lang="de-DE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264 </a:t>
            </a:r>
            <a:r>
              <a:rPr lang="de-DE" dirty="0" err="1">
                <a:sym typeface="Wingdings" panose="05000000000000000000" pitchFamily="2" charset="2"/>
              </a:rPr>
              <a:t>confirmed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sites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model</a:t>
            </a:r>
            <a:endParaRPr lang="de-DE" dirty="0"/>
          </a:p>
          <a:p>
            <a:pPr lvl="1">
              <a:buFont typeface="Wingdings" panose="05000000000000000000" pitchFamily="2" charset="2"/>
              <a:buChar char="Ø"/>
            </a:pPr>
            <a:endParaRPr lang="de-DE" dirty="0"/>
          </a:p>
          <a:p>
            <a:pPr lvl="1">
              <a:buFont typeface="Wingdings" panose="05000000000000000000" pitchFamily="2" charset="2"/>
              <a:buChar char="Ø"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45B74CC-8EB2-40A2-8B59-D7FC3E1D96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180385" y="1690688"/>
            <a:ext cx="4173415" cy="417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635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4991F-4254-4920-AAE2-6288FE4B7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generation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5E7B42-C76D-46AD-A098-ADF6B8EA5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342185" cy="44862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dirty="0"/>
              <a:t>Data </a:t>
            </a:r>
            <a:r>
              <a:rPr lang="de-DE" dirty="0" err="1"/>
              <a:t>generation</a:t>
            </a:r>
            <a:endParaRPr lang="de-DE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 Clipping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raster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 </a:t>
            </a:r>
            <a:r>
              <a:rPr lang="de-DE" dirty="0" err="1"/>
              <a:t>buffer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center</a:t>
            </a:r>
            <a:r>
              <a:rPr lang="de-DE" dirty="0"/>
              <a:t>: 52 </a:t>
            </a:r>
            <a:r>
              <a:rPr lang="de-DE" dirty="0" err="1"/>
              <a:t>samples</a:t>
            </a:r>
            <a:r>
              <a:rPr lang="de-DE" dirty="0"/>
              <a:t>, 73x73 </a:t>
            </a:r>
            <a:r>
              <a:rPr lang="de-DE" dirty="0" err="1"/>
              <a:t>px</a:t>
            </a:r>
            <a:endParaRPr lang="de-DE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 19 </a:t>
            </a:r>
            <a:r>
              <a:rPr lang="de-DE" dirty="0" err="1"/>
              <a:t>sites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manually</a:t>
            </a:r>
            <a:r>
              <a:rPr lang="de-DE" dirty="0"/>
              <a:t> </a:t>
            </a:r>
            <a:r>
              <a:rPr lang="de-DE" dirty="0" err="1"/>
              <a:t>removed</a:t>
            </a:r>
            <a:endParaRPr lang="de-DE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 err="1"/>
              <a:t>Multiply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confirmed</a:t>
            </a:r>
            <a:r>
              <a:rPr lang="de-DE" dirty="0"/>
              <a:t> </a:t>
            </a:r>
            <a:r>
              <a:rPr lang="de-DE" dirty="0" err="1"/>
              <a:t>sites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shifting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georeferenced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around</a:t>
            </a:r>
            <a:endParaRPr lang="de-DE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264 </a:t>
            </a:r>
            <a:r>
              <a:rPr lang="de-DE" dirty="0" err="1">
                <a:sym typeface="Wingdings" panose="05000000000000000000" pitchFamily="2" charset="2"/>
              </a:rPr>
              <a:t>confirmed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sites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model</a:t>
            </a:r>
            <a:endParaRPr lang="de-DE" dirty="0"/>
          </a:p>
          <a:p>
            <a:pPr lvl="1">
              <a:buFont typeface="Wingdings" panose="05000000000000000000" pitchFamily="2" charset="2"/>
              <a:buChar char="Ø"/>
            </a:pPr>
            <a:endParaRPr lang="de-DE" dirty="0"/>
          </a:p>
          <a:p>
            <a:pPr lvl="1">
              <a:buFont typeface="Wingdings" panose="05000000000000000000" pitchFamily="2" charset="2"/>
              <a:buChar char="Ø"/>
            </a:pPr>
            <a:endParaRPr lang="de-DE" dirty="0"/>
          </a:p>
        </p:txBody>
      </p:sp>
      <p:pic>
        <p:nvPicPr>
          <p:cNvPr id="6" name="Grafik 5" descr="Ein Bild, das Mann, haltend, Ball, Frau enthält.&#10;&#10;Automatisch generierte Beschreibung">
            <a:extLst>
              <a:ext uri="{FF2B5EF4-FFF2-40B4-BE49-F238E27FC236}">
                <a16:creationId xmlns:a16="http://schemas.microsoft.com/office/drawing/2014/main" id="{DEB5E7F6-15E0-4593-A646-C38F11679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397" y="1905457"/>
            <a:ext cx="1150702" cy="1134939"/>
          </a:xfrm>
          <a:prstGeom prst="rect">
            <a:avLst/>
          </a:prstGeom>
        </p:spPr>
      </p:pic>
      <p:pic>
        <p:nvPicPr>
          <p:cNvPr id="8" name="Grafik 7" descr="Ein Bild, das Gebäude enthält.&#10;&#10;Automatisch generierte Beschreibung">
            <a:extLst>
              <a:ext uri="{FF2B5EF4-FFF2-40B4-BE49-F238E27FC236}">
                <a16:creationId xmlns:a16="http://schemas.microsoft.com/office/drawing/2014/main" id="{056FA40F-59AC-4EC9-A300-57513B819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015" y="1905458"/>
            <a:ext cx="1134940" cy="1134940"/>
          </a:xfrm>
          <a:prstGeom prst="rect">
            <a:avLst/>
          </a:prstGeom>
        </p:spPr>
      </p:pic>
      <p:pic>
        <p:nvPicPr>
          <p:cNvPr id="10" name="Grafik 9" descr="Ein Bild, das Gitarre enthält.&#10;&#10;Automatisch generierte Beschreibung">
            <a:extLst>
              <a:ext uri="{FF2B5EF4-FFF2-40B4-BE49-F238E27FC236}">
                <a16:creationId xmlns:a16="http://schemas.microsoft.com/office/drawing/2014/main" id="{D959361D-C727-41DC-8928-8211E7841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633" y="1907838"/>
            <a:ext cx="1134940" cy="1134940"/>
          </a:xfrm>
          <a:prstGeom prst="rect">
            <a:avLst/>
          </a:prstGeom>
        </p:spPr>
      </p:pic>
      <p:pic>
        <p:nvPicPr>
          <p:cNvPr id="12" name="Grafik 11" descr="Ein Bild, das Feld, stehend enthält.&#10;&#10;Automatisch generierte Beschreibung">
            <a:extLst>
              <a:ext uri="{FF2B5EF4-FFF2-40B4-BE49-F238E27FC236}">
                <a16:creationId xmlns:a16="http://schemas.microsoft.com/office/drawing/2014/main" id="{3FCAF930-B951-449B-A03B-7E34A00A2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3098" y="3683790"/>
            <a:ext cx="1150702" cy="1150702"/>
          </a:xfrm>
          <a:prstGeom prst="rect">
            <a:avLst/>
          </a:prstGeom>
        </p:spPr>
      </p:pic>
      <p:pic>
        <p:nvPicPr>
          <p:cNvPr id="14" name="Grafik 13" descr="Ein Bild, das sitzend, Mann, Ball, jung enthält.&#10;&#10;Automatisch generierte Beschreibung">
            <a:extLst>
              <a:ext uri="{FF2B5EF4-FFF2-40B4-BE49-F238E27FC236}">
                <a16:creationId xmlns:a16="http://schemas.microsoft.com/office/drawing/2014/main" id="{64B638B0-AC83-4CED-B8F0-0312CB434D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3366" y="3683790"/>
            <a:ext cx="1133291" cy="1149031"/>
          </a:xfrm>
          <a:prstGeom prst="rect">
            <a:avLst/>
          </a:prstGeom>
        </p:spPr>
      </p:pic>
      <p:pic>
        <p:nvPicPr>
          <p:cNvPr id="16" name="Grafik 15" descr="Ein Bild, das haltend, Frau, spielend, Mann enthält.&#10;&#10;Automatisch generierte Beschreibung">
            <a:extLst>
              <a:ext uri="{FF2B5EF4-FFF2-40B4-BE49-F238E27FC236}">
                <a16:creationId xmlns:a16="http://schemas.microsoft.com/office/drawing/2014/main" id="{42F6F5ED-9BFE-49E2-A7B9-DF88F80B17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3633" y="3683790"/>
            <a:ext cx="1133292" cy="111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463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4991F-4254-4920-AAE2-6288FE4B7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preparation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5E7B42-C76D-46AD-A098-ADF6B8EA5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342185" cy="44862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Generate and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tiles</a:t>
            </a:r>
            <a:endParaRPr lang="de-DE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 </a:t>
            </a:r>
            <a:r>
              <a:rPr lang="de-DE" dirty="0" err="1"/>
              <a:t>Tile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raster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GDAL in 73x73 </a:t>
            </a:r>
            <a:r>
              <a:rPr lang="de-DE" dirty="0" err="1"/>
              <a:t>px</a:t>
            </a:r>
            <a:r>
              <a:rPr lang="de-DE" dirty="0"/>
              <a:t> </a:t>
            </a:r>
            <a:r>
              <a:rPr lang="de-DE" dirty="0" err="1"/>
              <a:t>tiles</a:t>
            </a:r>
            <a:endParaRPr lang="de-DE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 Filter </a:t>
            </a:r>
            <a:r>
              <a:rPr lang="de-DE" dirty="0" err="1"/>
              <a:t>nodata</a:t>
            </a:r>
            <a:r>
              <a:rPr lang="de-DE" dirty="0"/>
              <a:t> </a:t>
            </a:r>
            <a:r>
              <a:rPr lang="de-DE" dirty="0" err="1"/>
              <a:t>tiles</a:t>
            </a:r>
            <a:endParaRPr lang="de-DE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 Find and </a:t>
            </a:r>
            <a:r>
              <a:rPr lang="de-DE" dirty="0" err="1"/>
              <a:t>remove</a:t>
            </a:r>
            <a:r>
              <a:rPr lang="de-DE" dirty="0"/>
              <a:t> </a:t>
            </a:r>
            <a:r>
              <a:rPr lang="de-DE" dirty="0" err="1"/>
              <a:t>tiles</a:t>
            </a:r>
            <a:r>
              <a:rPr lang="de-DE" dirty="0"/>
              <a:t> </a:t>
            </a:r>
            <a:r>
              <a:rPr lang="de-DE" dirty="0" err="1"/>
              <a:t>containing</a:t>
            </a:r>
            <a:r>
              <a:rPr lang="de-DE" dirty="0"/>
              <a:t> </a:t>
            </a:r>
            <a:r>
              <a:rPr lang="de-DE" dirty="0" err="1"/>
              <a:t>tells</a:t>
            </a:r>
            <a:r>
              <a:rPr lang="de-DE" dirty="0"/>
              <a:t>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 Filter negative </a:t>
            </a:r>
            <a:r>
              <a:rPr lang="de-DE" dirty="0" err="1"/>
              <a:t>examples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a 900m </a:t>
            </a:r>
            <a:r>
              <a:rPr lang="de-DE" dirty="0" err="1"/>
              <a:t>buffer</a:t>
            </a:r>
            <a:r>
              <a:rPr lang="de-DE" dirty="0"/>
              <a:t> and </a:t>
            </a:r>
            <a:r>
              <a:rPr lang="de-DE" dirty="0" err="1"/>
              <a:t>remove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all </a:t>
            </a:r>
            <a:r>
              <a:rPr lang="de-DE" dirty="0" err="1"/>
              <a:t>tiles</a:t>
            </a:r>
            <a:endParaRPr lang="de-DE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de-DE" dirty="0"/>
          </a:p>
          <a:p>
            <a:pPr lvl="1">
              <a:buFont typeface="Wingdings" panose="05000000000000000000" pitchFamily="2" charset="2"/>
              <a:buChar char="Ø"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45B74CC-8EB2-40A2-8B59-D7FC3E1D96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180385" y="1690688"/>
            <a:ext cx="4173415" cy="4173415"/>
          </a:xfrm>
          <a:prstGeom prst="rect">
            <a:avLst/>
          </a:prstGeom>
          <a:solidFill>
            <a:schemeClr val="bg1"/>
          </a:solidFill>
          <a:ln w="22225">
            <a:noFill/>
          </a:ln>
        </p:spPr>
      </p:pic>
    </p:spTree>
    <p:extLst>
      <p:ext uri="{BB962C8B-B14F-4D97-AF65-F5344CB8AC3E}">
        <p14:creationId xmlns:p14="http://schemas.microsoft.com/office/powerpoint/2010/main" val="678921332"/>
      </p:ext>
    </p:extLst>
  </p:cSld>
  <p:clrMapOvr>
    <a:masterClrMapping/>
  </p:clrMapOvr>
</p:sld>
</file>

<file path=ppt/theme/theme1.xml><?xml version="1.0" encoding="utf-8"?>
<a:theme xmlns:a="http://schemas.openxmlformats.org/drawingml/2006/main" name="Tiefe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Tiefe</Template>
  <TotalTime>0</TotalTime>
  <Words>745</Words>
  <Application>Microsoft Office PowerPoint</Application>
  <PresentationFormat>Breitbild</PresentationFormat>
  <Paragraphs>156</Paragraphs>
  <Slides>24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8" baseType="lpstr">
      <vt:lpstr>Arial</vt:lpstr>
      <vt:lpstr>Corbel</vt:lpstr>
      <vt:lpstr>Wingdings</vt:lpstr>
      <vt:lpstr>Tiefe</vt:lpstr>
      <vt:lpstr>Discovering Ancient Villages in Turkey</vt:lpstr>
      <vt:lpstr>Team Members</vt:lpstr>
      <vt:lpstr>Dataset Descriptives </vt:lpstr>
      <vt:lpstr>Goal Estimation</vt:lpstr>
      <vt:lpstr>Technical Environment</vt:lpstr>
      <vt:lpstr>Data generation</vt:lpstr>
      <vt:lpstr>Data generation</vt:lpstr>
      <vt:lpstr>Data generation</vt:lpstr>
      <vt:lpstr>Data preparation</vt:lpstr>
      <vt:lpstr>Data preparation</vt:lpstr>
      <vt:lpstr>Results</vt:lpstr>
      <vt:lpstr>Used Model</vt:lpstr>
      <vt:lpstr>Model Summary</vt:lpstr>
      <vt:lpstr>Used batch_size</vt:lpstr>
      <vt:lpstr>Confusion Matrix</vt:lpstr>
      <vt:lpstr>Model Plot</vt:lpstr>
      <vt:lpstr>Model Plot</vt:lpstr>
      <vt:lpstr>Solutions to overfitting</vt:lpstr>
      <vt:lpstr>Alternative Model</vt:lpstr>
      <vt:lpstr>Alternative Model Summary</vt:lpstr>
      <vt:lpstr>Used batch_size for alt. model</vt:lpstr>
      <vt:lpstr>Confusion Matrix for alt. model</vt:lpstr>
      <vt:lpstr>Alt. Model Plot</vt:lpstr>
      <vt:lpstr>Encountered Difficulties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Discovering Ancient Villages in Turkey</dc:title>
  <dc:creator>Patrick</dc:creator>
  <cp:lastModifiedBy>Patrick</cp:lastModifiedBy>
  <cp:revision>25</cp:revision>
  <dcterms:created xsi:type="dcterms:W3CDTF">2020-06-28T19:48:45Z</dcterms:created>
  <dcterms:modified xsi:type="dcterms:W3CDTF">2020-06-30T12:38:03Z</dcterms:modified>
</cp:coreProperties>
</file>